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72" r:id="rId11"/>
    <p:sldId id="347" r:id="rId12"/>
    <p:sldId id="324" r:id="rId13"/>
    <p:sldId id="370" r:id="rId14"/>
    <p:sldId id="371" r:id="rId15"/>
    <p:sldId id="330" r:id="rId16"/>
    <p:sldId id="368" r:id="rId17"/>
    <p:sldId id="334" r:id="rId18"/>
    <p:sldId id="369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FF5E35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92" autoAdjust="0"/>
    <p:restoredTop sz="94678"/>
  </p:normalViewPr>
  <p:slideViewPr>
    <p:cSldViewPr>
      <p:cViewPr varScale="1">
        <p:scale>
          <a:sx n="137" d="100"/>
          <a:sy n="137" d="100"/>
        </p:scale>
        <p:origin x="208" y="1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robertsfors'!$B$1</c:f>
              <c:strCache>
                <c:ptCount val="1"/>
                <c:pt idx="0">
                  <c:v>Robertsfors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robertsfors'!$A$2:$A$65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robertsfors'!$B$2:$B$65</c:f>
              <c:numCache>
                <c:formatCode>0</c:formatCode>
                <c:ptCount val="64"/>
                <c:pt idx="0">
                  <c:v>7388</c:v>
                </c:pt>
                <c:pt idx="1">
                  <c:v>7454</c:v>
                </c:pt>
                <c:pt idx="2">
                  <c:v>7471</c:v>
                </c:pt>
                <c:pt idx="3">
                  <c:v>7515</c:v>
                </c:pt>
                <c:pt idx="4">
                  <c:v>7530</c:v>
                </c:pt>
                <c:pt idx="5">
                  <c:v>7637</c:v>
                </c:pt>
                <c:pt idx="6">
                  <c:v>7737</c:v>
                </c:pt>
                <c:pt idx="7">
                  <c:v>7771</c:v>
                </c:pt>
                <c:pt idx="8">
                  <c:v>7772</c:v>
                </c:pt>
                <c:pt idx="9">
                  <c:v>7791</c:v>
                </c:pt>
                <c:pt idx="10">
                  <c:v>7778</c:v>
                </c:pt>
                <c:pt idx="11">
                  <c:v>7713</c:v>
                </c:pt>
                <c:pt idx="12">
                  <c:v>7661</c:v>
                </c:pt>
                <c:pt idx="13">
                  <c:v>7716</c:v>
                </c:pt>
                <c:pt idx="14">
                  <c:v>7715</c:v>
                </c:pt>
                <c:pt idx="15">
                  <c:v>7833</c:v>
                </c:pt>
                <c:pt idx="16">
                  <c:v>7871</c:v>
                </c:pt>
                <c:pt idx="17">
                  <c:v>7868</c:v>
                </c:pt>
                <c:pt idx="18">
                  <c:v>7837</c:v>
                </c:pt>
                <c:pt idx="19">
                  <c:v>7789</c:v>
                </c:pt>
                <c:pt idx="20">
                  <c:v>7815</c:v>
                </c:pt>
                <c:pt idx="21">
                  <c:v>7707</c:v>
                </c:pt>
                <c:pt idx="22">
                  <c:v>7637</c:v>
                </c:pt>
                <c:pt idx="23">
                  <c:v>7559</c:v>
                </c:pt>
                <c:pt idx="24">
                  <c:v>7439</c:v>
                </c:pt>
                <c:pt idx="25">
                  <c:v>7355</c:v>
                </c:pt>
                <c:pt idx="26">
                  <c:v>7307</c:v>
                </c:pt>
                <c:pt idx="27">
                  <c:v>7274</c:v>
                </c:pt>
                <c:pt idx="28">
                  <c:v>7168</c:v>
                </c:pt>
                <c:pt idx="29">
                  <c:v>7082</c:v>
                </c:pt>
                <c:pt idx="30">
                  <c:v>7106</c:v>
                </c:pt>
                <c:pt idx="31">
                  <c:v>7066</c:v>
                </c:pt>
                <c:pt idx="32">
                  <c:v>6996</c:v>
                </c:pt>
                <c:pt idx="33">
                  <c:v>6909</c:v>
                </c:pt>
                <c:pt idx="34">
                  <c:v>6900</c:v>
                </c:pt>
                <c:pt idx="35">
                  <c:v>6880</c:v>
                </c:pt>
                <c:pt idx="36">
                  <c:v>6831</c:v>
                </c:pt>
                <c:pt idx="37">
                  <c:v>6762</c:v>
                </c:pt>
                <c:pt idx="38">
                  <c:v>6717</c:v>
                </c:pt>
                <c:pt idx="39">
                  <c:v>6738</c:v>
                </c:pt>
                <c:pt idx="40">
                  <c:v>6724</c:v>
                </c:pt>
                <c:pt idx="41">
                  <c:v>6771</c:v>
                </c:pt>
                <c:pt idx="42">
                  <c:v>6784</c:v>
                </c:pt>
                <c:pt idx="43">
                  <c:v>6784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49-49AB-994D-DF62C22504F4}"/>
            </c:ext>
          </c:extLst>
        </c:ser>
        <c:ser>
          <c:idx val="1"/>
          <c:order val="1"/>
          <c:tx>
            <c:strRef>
              <c:f>'prognos robertsfors'!$C$1</c:f>
              <c:strCache>
                <c:ptCount val="1"/>
                <c:pt idx="0">
                  <c:v>Prognos Robertsfors</c:v>
                </c:pt>
              </c:strCache>
            </c:strRef>
          </c:tx>
          <c:spPr>
            <a:ln w="28575" cap="rnd">
              <a:solidFill>
                <a:srgbClr val="F49014"/>
              </a:solidFill>
              <a:round/>
            </a:ln>
            <a:effectLst/>
          </c:spPr>
          <c:marker>
            <c:symbol val="none"/>
          </c:marker>
          <c:cat>
            <c:numRef>
              <c:f>'prognos robertsfors'!$A$2:$A$65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robertsfors'!$C$2:$C$65</c:f>
              <c:numCache>
                <c:formatCode>General</c:formatCode>
                <c:ptCount val="64"/>
                <c:pt idx="43" formatCode="0">
                  <c:v>6784</c:v>
                </c:pt>
                <c:pt idx="44" formatCode="0">
                  <c:v>6770.7622802760061</c:v>
                </c:pt>
                <c:pt idx="45" formatCode="0">
                  <c:v>6757.5503915106638</c:v>
                </c:pt>
                <c:pt idx="46" formatCode="0">
                  <c:v>6744.3642832996393</c:v>
                </c:pt>
                <c:pt idx="47" formatCode="0">
                  <c:v>6731.2039053369572</c:v>
                </c:pt>
                <c:pt idx="48" formatCode="0">
                  <c:v>6718.069207414801</c:v>
                </c:pt>
                <c:pt idx="49" formatCode="0">
                  <c:v>6704.9601394233287</c:v>
                </c:pt>
                <c:pt idx="50" formatCode="0">
                  <c:v>6691.8766513504743</c:v>
                </c:pt>
                <c:pt idx="51" formatCode="0">
                  <c:v>6678.8186932817671</c:v>
                </c:pt>
                <c:pt idx="52" formatCode="0">
                  <c:v>6665.7862154001277</c:v>
                </c:pt>
                <c:pt idx="53" formatCode="0">
                  <c:v>6652.7791679856928</c:v>
                </c:pt>
                <c:pt idx="54" formatCode="0">
                  <c:v>6639.7975014156127</c:v>
                </c:pt>
                <c:pt idx="55" formatCode="0">
                  <c:v>6626.841166163872</c:v>
                </c:pt>
                <c:pt idx="56" formatCode="0">
                  <c:v>6613.9101128010907</c:v>
                </c:pt>
                <c:pt idx="57" formatCode="0">
                  <c:v>6601.0042919943462</c:v>
                </c:pt>
                <c:pt idx="58" formatCode="0">
                  <c:v>6588.1236545069787</c:v>
                </c:pt>
                <c:pt idx="59" formatCode="0">
                  <c:v>6575.2681511984038</c:v>
                </c:pt>
                <c:pt idx="60" formatCode="0">
                  <c:v>6562.437733023924</c:v>
                </c:pt>
                <c:pt idx="61" formatCode="0">
                  <c:v>6549.6323510345474</c:v>
                </c:pt>
                <c:pt idx="62" formatCode="0">
                  <c:v>6536.8519563767932</c:v>
                </c:pt>
                <c:pt idx="63" formatCode="0">
                  <c:v>6524.0965002925132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49-49AB-994D-DF62C2250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5346888"/>
        <c:axId val="725347872"/>
      </c:lineChart>
      <c:lineChart>
        <c:grouping val="standard"/>
        <c:varyColors val="0"/>
        <c:ser>
          <c:idx val="2"/>
          <c:order val="2"/>
          <c:tx>
            <c:strRef>
              <c:f>'prognos robertsfors'!$D$1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robertsfors'!$A$2:$A$65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robertsfors'!$D$2:$D$65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49-49AB-994D-DF62C22504F4}"/>
            </c:ext>
          </c:extLst>
        </c:ser>
        <c:ser>
          <c:idx val="3"/>
          <c:order val="3"/>
          <c:tx>
            <c:strRef>
              <c:f>'prognos robertsfors'!$E$1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robertsfors'!$A$2:$A$65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robertsfors'!$E$2:$E$65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49-49AB-994D-DF62C22504F4}"/>
            </c:ext>
          </c:extLst>
        </c:ser>
        <c:ser>
          <c:idx val="4"/>
          <c:order val="4"/>
          <c:tx>
            <c:strRef>
              <c:f>'prognos robertsfors'!$F$1</c:f>
              <c:strCache>
                <c:ptCount val="1"/>
                <c:pt idx="0">
                  <c:v>Mindre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robertsfors'!$A$2:$A$65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robertsfors'!$F$2:$F$65</c:f>
              <c:numCache>
                <c:formatCode>0</c:formatCode>
                <c:ptCount val="64"/>
                <c:pt idx="0">
                  <c:v>88778</c:v>
                </c:pt>
                <c:pt idx="1">
                  <c:v>88615</c:v>
                </c:pt>
                <c:pt idx="2">
                  <c:v>88500</c:v>
                </c:pt>
                <c:pt idx="3">
                  <c:v>88477</c:v>
                </c:pt>
                <c:pt idx="4">
                  <c:v>88333</c:v>
                </c:pt>
                <c:pt idx="5">
                  <c:v>88321</c:v>
                </c:pt>
                <c:pt idx="6">
                  <c:v>88558</c:v>
                </c:pt>
                <c:pt idx="7">
                  <c:v>88381</c:v>
                </c:pt>
                <c:pt idx="8">
                  <c:v>87957</c:v>
                </c:pt>
                <c:pt idx="9">
                  <c:v>87288.000000000015</c:v>
                </c:pt>
                <c:pt idx="10">
                  <c:v>86660</c:v>
                </c:pt>
                <c:pt idx="11">
                  <c:v>85865</c:v>
                </c:pt>
                <c:pt idx="12">
                  <c:v>85239</c:v>
                </c:pt>
                <c:pt idx="13">
                  <c:v>84796</c:v>
                </c:pt>
                <c:pt idx="14">
                  <c:v>84668</c:v>
                </c:pt>
                <c:pt idx="15">
                  <c:v>85410</c:v>
                </c:pt>
                <c:pt idx="16">
                  <c:v>85452</c:v>
                </c:pt>
                <c:pt idx="17">
                  <c:v>85616.999999999985</c:v>
                </c:pt>
                <c:pt idx="18">
                  <c:v>85341</c:v>
                </c:pt>
                <c:pt idx="19">
                  <c:v>85166</c:v>
                </c:pt>
                <c:pt idx="20">
                  <c:v>84704.000000000015</c:v>
                </c:pt>
                <c:pt idx="21">
                  <c:v>83787</c:v>
                </c:pt>
                <c:pt idx="22">
                  <c:v>82724</c:v>
                </c:pt>
                <c:pt idx="23">
                  <c:v>81890</c:v>
                </c:pt>
                <c:pt idx="24">
                  <c:v>80787</c:v>
                </c:pt>
                <c:pt idx="25">
                  <c:v>79740</c:v>
                </c:pt>
                <c:pt idx="26">
                  <c:v>78652</c:v>
                </c:pt>
                <c:pt idx="27">
                  <c:v>77777</c:v>
                </c:pt>
                <c:pt idx="28">
                  <c:v>76892</c:v>
                </c:pt>
                <c:pt idx="29">
                  <c:v>76267</c:v>
                </c:pt>
                <c:pt idx="30">
                  <c:v>75699</c:v>
                </c:pt>
                <c:pt idx="31">
                  <c:v>74984</c:v>
                </c:pt>
                <c:pt idx="32">
                  <c:v>74380</c:v>
                </c:pt>
                <c:pt idx="33">
                  <c:v>73732</c:v>
                </c:pt>
                <c:pt idx="34">
                  <c:v>73222</c:v>
                </c:pt>
                <c:pt idx="35">
                  <c:v>72703</c:v>
                </c:pt>
                <c:pt idx="36">
                  <c:v>72171.999999999985</c:v>
                </c:pt>
                <c:pt idx="37">
                  <c:v>71622</c:v>
                </c:pt>
                <c:pt idx="38">
                  <c:v>71149</c:v>
                </c:pt>
                <c:pt idx="39">
                  <c:v>70775</c:v>
                </c:pt>
                <c:pt idx="40">
                  <c:v>70725</c:v>
                </c:pt>
                <c:pt idx="41">
                  <c:v>70570</c:v>
                </c:pt>
                <c:pt idx="42">
                  <c:v>70722.999999999985</c:v>
                </c:pt>
                <c:pt idx="43">
                  <c:v>70662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149-49AB-994D-DF62C22504F4}"/>
            </c:ext>
          </c:extLst>
        </c:ser>
        <c:ser>
          <c:idx val="5"/>
          <c:order val="5"/>
          <c:tx>
            <c:strRef>
              <c:f>'prognos robertsfors'!$G$1</c:f>
              <c:strCache>
                <c:ptCount val="1"/>
                <c:pt idx="0">
                  <c:v>Prognos mindre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robertsfors'!$A$2:$A$65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robertsfors'!$G$2:$G$65</c:f>
              <c:numCache>
                <c:formatCode>General</c:formatCode>
                <c:ptCount val="64"/>
                <c:pt idx="43" formatCode="0">
                  <c:v>70662</c:v>
                </c:pt>
                <c:pt idx="44" formatCode="0">
                  <c:v>70288.811722741899</c:v>
                </c:pt>
                <c:pt idx="45" formatCode="0">
                  <c:v>69917.594370313032</c:v>
                </c:pt>
                <c:pt idx="46" formatCode="0">
                  <c:v>69548.337533638609</c:v>
                </c:pt>
                <c:pt idx="47" formatCode="0">
                  <c:v>69181.03085861748</c:v>
                </c:pt>
                <c:pt idx="48" formatCode="0">
                  <c:v>68815.664045831727</c:v>
                </c:pt>
                <c:pt idx="49" formatCode="0">
                  <c:v>68452.226850257925</c:v>
                </c:pt>
                <c:pt idx="50" formatCode="0">
                  <c:v>68090.709080979839</c:v>
                </c:pt>
                <c:pt idx="51" formatCode="0">
                  <c:v>67731.100600902661</c:v>
                </c:pt>
                <c:pt idx="52" formatCode="0">
                  <c:v>67373.391326468787</c:v>
                </c:pt>
                <c:pt idx="53" formatCode="0">
                  <c:v>67017.571227375069</c:v>
                </c:pt>
                <c:pt idx="54" formatCode="0">
                  <c:v>66663.630326291517</c:v>
                </c:pt>
                <c:pt idx="55" formatCode="0">
                  <c:v>66311.558698581575</c:v>
                </c:pt>
                <c:pt idx="56" formatCode="0">
                  <c:v>65961.346472023841</c:v>
                </c:pt>
                <c:pt idx="57" formatCode="0">
                  <c:v>65612.983826535186</c:v>
                </c:pt>
                <c:pt idx="58" formatCode="0">
                  <c:v>65266.460993895467</c:v>
                </c:pt>
                <c:pt idx="59" formatCode="0">
                  <c:v>64921.768257473566</c:v>
                </c:pt>
                <c:pt idx="60" formatCode="0">
                  <c:v>64578.895951954946</c:v>
                </c:pt>
                <c:pt idx="61" formatCode="0">
                  <c:v>64237.834463070685</c:v>
                </c:pt>
                <c:pt idx="62" formatCode="0">
                  <c:v>63898.574227327794</c:v>
                </c:pt>
                <c:pt idx="63" formatCode="0">
                  <c:v>63561.105731741118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149-49AB-994D-DF62C2250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5349840"/>
        <c:axId val="725350168"/>
      </c:lineChart>
      <c:catAx>
        <c:axId val="72534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5347872"/>
        <c:crosses val="autoZero"/>
        <c:auto val="1"/>
        <c:lblAlgn val="ctr"/>
        <c:lblOffset val="100"/>
        <c:noMultiLvlLbl val="0"/>
      </c:catAx>
      <c:valAx>
        <c:axId val="72534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5346888"/>
        <c:crosses val="autoZero"/>
        <c:crossBetween val="between"/>
      </c:valAx>
      <c:valAx>
        <c:axId val="725350168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5349840"/>
        <c:crosses val="max"/>
        <c:crossBetween val="between"/>
      </c:valAx>
      <c:catAx>
        <c:axId val="725349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25350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Robertsfors!$B$22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Robertsfors!$A$23:$A$38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A jordbruk, skogsbruk och fiske</c:v>
                </c:pt>
                <c:pt idx="4">
                  <c:v>F byggverksamhet</c:v>
                </c:pt>
                <c:pt idx="5">
                  <c:v>G handel</c:v>
                </c:pt>
                <c:pt idx="6">
                  <c:v>H transport och magasinering</c:v>
                </c:pt>
                <c:pt idx="7">
                  <c:v>M+N företagstjänster</c:v>
                </c:pt>
                <c:pt idx="8">
                  <c:v>R+S+T+U kulturella och personliga tjänster m.m.</c:v>
                </c:pt>
                <c:pt idx="9">
                  <c:v>O offentlig förvaltning och försvar</c:v>
                </c:pt>
                <c:pt idx="10">
                  <c:v>L fastighetsverksamhet</c:v>
                </c:pt>
                <c:pt idx="11">
                  <c:v>I hotell- och restaurangverksamhet</c:v>
                </c:pt>
                <c:pt idx="12">
                  <c:v>D+E energiförsörjning; miljöverksamhet</c:v>
                </c:pt>
                <c:pt idx="13">
                  <c:v>J information och kommunikation</c:v>
                </c:pt>
                <c:pt idx="14">
                  <c:v>K finans- och försäkringsverksamhet</c:v>
                </c:pt>
              </c:strCache>
            </c:strRef>
          </c:cat>
          <c:val>
            <c:numRef>
              <c:f>Robertsfors!$B$23:$B$38</c:f>
              <c:numCache>
                <c:formatCode>0</c:formatCode>
                <c:ptCount val="15"/>
                <c:pt idx="0">
                  <c:v>413</c:v>
                </c:pt>
                <c:pt idx="1">
                  <c:v>74</c:v>
                </c:pt>
                <c:pt idx="2">
                  <c:v>267</c:v>
                </c:pt>
                <c:pt idx="3">
                  <c:v>82</c:v>
                </c:pt>
                <c:pt idx="4">
                  <c:v>14</c:v>
                </c:pt>
                <c:pt idx="5">
                  <c:v>67</c:v>
                </c:pt>
                <c:pt idx="6">
                  <c:v>17</c:v>
                </c:pt>
                <c:pt idx="7">
                  <c:v>29</c:v>
                </c:pt>
                <c:pt idx="8">
                  <c:v>41</c:v>
                </c:pt>
                <c:pt idx="9">
                  <c:v>55</c:v>
                </c:pt>
                <c:pt idx="10">
                  <c:v>7</c:v>
                </c:pt>
                <c:pt idx="11">
                  <c:v>13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37-BC48-BBB0-699242BA2056}"/>
            </c:ext>
          </c:extLst>
        </c:ser>
        <c:ser>
          <c:idx val="1"/>
          <c:order val="1"/>
          <c:tx>
            <c:strRef>
              <c:f>Robertsfors!$C$22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Robertsfors!$A$23:$A$38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A jordbruk, skogsbruk och fiske</c:v>
                </c:pt>
                <c:pt idx="4">
                  <c:v>F byggverksamhet</c:v>
                </c:pt>
                <c:pt idx="5">
                  <c:v>G handel</c:v>
                </c:pt>
                <c:pt idx="6">
                  <c:v>H transport och magasinering</c:v>
                </c:pt>
                <c:pt idx="7">
                  <c:v>M+N företagstjänster</c:v>
                </c:pt>
                <c:pt idx="8">
                  <c:v>R+S+T+U kulturella och personliga tjänster m.m.</c:v>
                </c:pt>
                <c:pt idx="9">
                  <c:v>O offentlig förvaltning och försvar</c:v>
                </c:pt>
                <c:pt idx="10">
                  <c:v>L fastighetsverksamhet</c:v>
                </c:pt>
                <c:pt idx="11">
                  <c:v>I hotell- och restaurangverksamhet</c:v>
                </c:pt>
                <c:pt idx="12">
                  <c:v>D+E energiförsörjning; miljöverksamhet</c:v>
                </c:pt>
                <c:pt idx="13">
                  <c:v>J information och kommunikation</c:v>
                </c:pt>
                <c:pt idx="14">
                  <c:v>K finans- och försäkringsverksamhet</c:v>
                </c:pt>
              </c:strCache>
            </c:strRef>
          </c:cat>
          <c:val>
            <c:numRef>
              <c:f>Robertsfors!$C$23:$C$38</c:f>
              <c:numCache>
                <c:formatCode>0</c:formatCode>
                <c:ptCount val="15"/>
                <c:pt idx="0">
                  <c:v>121</c:v>
                </c:pt>
                <c:pt idx="1">
                  <c:v>279</c:v>
                </c:pt>
                <c:pt idx="2">
                  <c:v>75</c:v>
                </c:pt>
                <c:pt idx="3">
                  <c:v>229</c:v>
                </c:pt>
                <c:pt idx="4">
                  <c:v>160</c:v>
                </c:pt>
                <c:pt idx="5">
                  <c:v>83</c:v>
                </c:pt>
                <c:pt idx="6">
                  <c:v>72</c:v>
                </c:pt>
                <c:pt idx="7">
                  <c:v>59</c:v>
                </c:pt>
                <c:pt idx="8">
                  <c:v>42</c:v>
                </c:pt>
                <c:pt idx="9">
                  <c:v>27</c:v>
                </c:pt>
                <c:pt idx="10">
                  <c:v>27</c:v>
                </c:pt>
                <c:pt idx="11">
                  <c:v>15</c:v>
                </c:pt>
                <c:pt idx="12">
                  <c:v>15</c:v>
                </c:pt>
                <c:pt idx="13">
                  <c:v>12</c:v>
                </c:pt>
                <c:pt idx="1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37-BC48-BBB0-699242BA2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5836424"/>
        <c:axId val="955826584"/>
      </c:barChart>
      <c:catAx>
        <c:axId val="955836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26584"/>
        <c:crosses val="autoZero"/>
        <c:auto val="1"/>
        <c:lblAlgn val="ctr"/>
        <c:lblOffset val="100"/>
        <c:noMultiLvlLbl val="0"/>
      </c:catAx>
      <c:valAx>
        <c:axId val="955826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36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Robertsfors!$E$41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Robertsfors!$A$42:$A$57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O offentlig förvaltning och försvar</c:v>
                </c:pt>
                <c:pt idx="3">
                  <c:v>R+S+T+U kulturella och personliga tjänster m.m.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M+N företagstjänster</c:v>
                </c:pt>
                <c:pt idx="7">
                  <c:v>K finans- och försäkringsverksamhet</c:v>
                </c:pt>
                <c:pt idx="8">
                  <c:v>A jordbruk, skogsbruk och fiske</c:v>
                </c:pt>
                <c:pt idx="9">
                  <c:v>B+C tillverkning och utvinning</c:v>
                </c:pt>
                <c:pt idx="10">
                  <c:v>L fastighetsverksamhet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Robertsfors!$E$42:$E$57</c:f>
              <c:numCache>
                <c:formatCode>0%</c:formatCode>
                <c:ptCount val="15"/>
                <c:pt idx="0">
                  <c:v>0.7807017543859649</c:v>
                </c:pt>
                <c:pt idx="1">
                  <c:v>0.77340823970037453</c:v>
                </c:pt>
                <c:pt idx="2">
                  <c:v>0.67073170731707321</c:v>
                </c:pt>
                <c:pt idx="3">
                  <c:v>0.49397590361445781</c:v>
                </c:pt>
                <c:pt idx="4">
                  <c:v>0.4642857142857143</c:v>
                </c:pt>
                <c:pt idx="5">
                  <c:v>0.44666666666666666</c:v>
                </c:pt>
                <c:pt idx="6">
                  <c:v>0.32954545454545453</c:v>
                </c:pt>
                <c:pt idx="7">
                  <c:v>0.2857142857142857</c:v>
                </c:pt>
                <c:pt idx="8">
                  <c:v>0.26366559485530544</c:v>
                </c:pt>
                <c:pt idx="9">
                  <c:v>0.20963172804532579</c:v>
                </c:pt>
                <c:pt idx="10">
                  <c:v>0.20588235294117646</c:v>
                </c:pt>
                <c:pt idx="11">
                  <c:v>0.19101123595505617</c:v>
                </c:pt>
                <c:pt idx="12">
                  <c:v>0.14285714285714285</c:v>
                </c:pt>
                <c:pt idx="13">
                  <c:v>8.0459770114942528E-2</c:v>
                </c:pt>
                <c:pt idx="14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09-A144-811C-57A0BCB3134A}"/>
            </c:ext>
          </c:extLst>
        </c:ser>
        <c:ser>
          <c:idx val="1"/>
          <c:order val="1"/>
          <c:tx>
            <c:strRef>
              <c:f>Robertsfors!$F$41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Robertsfors!$A$42:$A$57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O offentlig förvaltning och försvar</c:v>
                </c:pt>
                <c:pt idx="3">
                  <c:v>R+S+T+U kulturella och personliga tjänster m.m.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M+N företagstjänster</c:v>
                </c:pt>
                <c:pt idx="7">
                  <c:v>K finans- och försäkringsverksamhet</c:v>
                </c:pt>
                <c:pt idx="8">
                  <c:v>A jordbruk, skogsbruk och fiske</c:v>
                </c:pt>
                <c:pt idx="9">
                  <c:v>B+C tillverkning och utvinning</c:v>
                </c:pt>
                <c:pt idx="10">
                  <c:v>L fastighetsverksamhet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Robertsfors!$F$42:$F$57</c:f>
              <c:numCache>
                <c:formatCode>0%</c:formatCode>
                <c:ptCount val="15"/>
                <c:pt idx="0">
                  <c:v>0.21929824561403508</c:v>
                </c:pt>
                <c:pt idx="1">
                  <c:v>0.22659176029962547</c:v>
                </c:pt>
                <c:pt idx="2">
                  <c:v>0.32926829268292684</c:v>
                </c:pt>
                <c:pt idx="3">
                  <c:v>0.50602409638554213</c:v>
                </c:pt>
                <c:pt idx="4">
                  <c:v>0.5357142857142857</c:v>
                </c:pt>
                <c:pt idx="5">
                  <c:v>0.55333333333333334</c:v>
                </c:pt>
                <c:pt idx="6">
                  <c:v>0.67045454545454541</c:v>
                </c:pt>
                <c:pt idx="7">
                  <c:v>0.7142857142857143</c:v>
                </c:pt>
                <c:pt idx="8">
                  <c:v>0.7363344051446945</c:v>
                </c:pt>
                <c:pt idx="9">
                  <c:v>0.79036827195467418</c:v>
                </c:pt>
                <c:pt idx="10">
                  <c:v>0.79411764705882348</c:v>
                </c:pt>
                <c:pt idx="11">
                  <c:v>0.8089887640449438</c:v>
                </c:pt>
                <c:pt idx="12">
                  <c:v>0.8571428571428571</c:v>
                </c:pt>
                <c:pt idx="13">
                  <c:v>0.91954022988505746</c:v>
                </c:pt>
                <c:pt idx="14">
                  <c:v>0.9375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09-A144-811C-57A0BCB313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7166448"/>
        <c:axId val="827165464"/>
      </c:barChart>
      <c:catAx>
        <c:axId val="82716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7165464"/>
        <c:crosses val="autoZero"/>
        <c:auto val="1"/>
        <c:lblAlgn val="ctr"/>
        <c:lblOffset val="100"/>
        <c:noMultiLvlLbl val="0"/>
      </c:catAx>
      <c:valAx>
        <c:axId val="827165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716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Robertsfors!$B$61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Robertsfors!$A$62:$A$77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O offentlig förvaltning och försvar</c:v>
                </c:pt>
                <c:pt idx="3">
                  <c:v>R+S+T+U kulturella och personliga tjänster m.m.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M+N företagstjänster</c:v>
                </c:pt>
                <c:pt idx="7">
                  <c:v>K finans- och försäkringsverksamhet</c:v>
                </c:pt>
                <c:pt idx="8">
                  <c:v>A jordbruk, skogsbruk och fiske</c:v>
                </c:pt>
                <c:pt idx="9">
                  <c:v>B+C tillverkning och utvinning</c:v>
                </c:pt>
                <c:pt idx="10">
                  <c:v>L fastighetsverksamhet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Robertsfors!$B$62:$B$77</c:f>
              <c:numCache>
                <c:formatCode>0%</c:formatCode>
                <c:ptCount val="15"/>
                <c:pt idx="0">
                  <c:v>0.7807017543859649</c:v>
                </c:pt>
                <c:pt idx="1">
                  <c:v>0.77340823970037453</c:v>
                </c:pt>
                <c:pt idx="2">
                  <c:v>0.67073170731707321</c:v>
                </c:pt>
                <c:pt idx="3">
                  <c:v>0.49397590361445781</c:v>
                </c:pt>
                <c:pt idx="4">
                  <c:v>0.4642857142857143</c:v>
                </c:pt>
                <c:pt idx="5">
                  <c:v>0.44666666666666666</c:v>
                </c:pt>
                <c:pt idx="6">
                  <c:v>0.32954545454545453</c:v>
                </c:pt>
                <c:pt idx="7">
                  <c:v>0.2857142857142857</c:v>
                </c:pt>
                <c:pt idx="8">
                  <c:v>0.26366559485530544</c:v>
                </c:pt>
                <c:pt idx="9">
                  <c:v>0.20963172804532579</c:v>
                </c:pt>
                <c:pt idx="10">
                  <c:v>0.20588235294117646</c:v>
                </c:pt>
                <c:pt idx="11">
                  <c:v>0.19101123595505617</c:v>
                </c:pt>
                <c:pt idx="12">
                  <c:v>0.14285714285714285</c:v>
                </c:pt>
                <c:pt idx="13">
                  <c:v>8.0459770114942528E-2</c:v>
                </c:pt>
                <c:pt idx="14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09-A54A-AF21-1F8741FF6EB4}"/>
            </c:ext>
          </c:extLst>
        </c:ser>
        <c:ser>
          <c:idx val="1"/>
          <c:order val="1"/>
          <c:tx>
            <c:strRef>
              <c:f>Robertsfors!$C$61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Robertsfors!$A$62:$A$77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O offentlig förvaltning och försvar</c:v>
                </c:pt>
                <c:pt idx="3">
                  <c:v>R+S+T+U kulturella och personliga tjänster m.m.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M+N företagstjänster</c:v>
                </c:pt>
                <c:pt idx="7">
                  <c:v>K finans- och försäkringsverksamhet</c:v>
                </c:pt>
                <c:pt idx="8">
                  <c:v>A jordbruk, skogsbruk och fiske</c:v>
                </c:pt>
                <c:pt idx="9">
                  <c:v>B+C tillverkning och utvinning</c:v>
                </c:pt>
                <c:pt idx="10">
                  <c:v>L fastighetsverksamhet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Robertsfors!$C$62:$C$77</c:f>
              <c:numCache>
                <c:formatCode>0%</c:formatCode>
                <c:ptCount val="15"/>
                <c:pt idx="0">
                  <c:v>0.21929824561403508</c:v>
                </c:pt>
                <c:pt idx="1">
                  <c:v>0.22659176029962547</c:v>
                </c:pt>
                <c:pt idx="2">
                  <c:v>0.32926829268292684</c:v>
                </c:pt>
                <c:pt idx="3">
                  <c:v>0.50602409638554213</c:v>
                </c:pt>
                <c:pt idx="4">
                  <c:v>0.5357142857142857</c:v>
                </c:pt>
                <c:pt idx="5">
                  <c:v>0.55333333333333334</c:v>
                </c:pt>
                <c:pt idx="6">
                  <c:v>0.67045454545454541</c:v>
                </c:pt>
                <c:pt idx="7">
                  <c:v>0.7142857142857143</c:v>
                </c:pt>
                <c:pt idx="8">
                  <c:v>0.7363344051446945</c:v>
                </c:pt>
                <c:pt idx="9">
                  <c:v>0.79036827195467418</c:v>
                </c:pt>
                <c:pt idx="10">
                  <c:v>0.79411764705882348</c:v>
                </c:pt>
                <c:pt idx="11">
                  <c:v>0.8089887640449438</c:v>
                </c:pt>
                <c:pt idx="12">
                  <c:v>0.8571428571428571</c:v>
                </c:pt>
                <c:pt idx="13">
                  <c:v>0.91954022988505746</c:v>
                </c:pt>
                <c:pt idx="14">
                  <c:v>0.9375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09-A54A-AF21-1F8741FF6EB4}"/>
            </c:ext>
          </c:extLst>
        </c:ser>
        <c:ser>
          <c:idx val="2"/>
          <c:order val="2"/>
          <c:tx>
            <c:strRef>
              <c:f>Robertsfors!$D$61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Robertsfors!$A$62:$A$77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O offentlig förvaltning och försvar</c:v>
                </c:pt>
                <c:pt idx="3">
                  <c:v>R+S+T+U kulturella och personliga tjänster m.m.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M+N företagstjänster</c:v>
                </c:pt>
                <c:pt idx="7">
                  <c:v>K finans- och försäkringsverksamhet</c:v>
                </c:pt>
                <c:pt idx="8">
                  <c:v>A jordbruk, skogsbruk och fiske</c:v>
                </c:pt>
                <c:pt idx="9">
                  <c:v>B+C tillverkning och utvinning</c:v>
                </c:pt>
                <c:pt idx="10">
                  <c:v>L fastighetsverksamhet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Robertsfors!$D$62:$D$77</c:f>
              <c:numCache>
                <c:formatCode>0%</c:formatCode>
                <c:ptCount val="15"/>
                <c:pt idx="0">
                  <c:v>0.69575693464974142</c:v>
                </c:pt>
                <c:pt idx="1">
                  <c:v>0.76566222845129639</c:v>
                </c:pt>
                <c:pt idx="2">
                  <c:v>0.59197012138188609</c:v>
                </c:pt>
                <c:pt idx="3">
                  <c:v>0.57277992277992273</c:v>
                </c:pt>
                <c:pt idx="4">
                  <c:v>0.55012919896640822</c:v>
                </c:pt>
                <c:pt idx="5">
                  <c:v>0.45709377684079017</c:v>
                </c:pt>
                <c:pt idx="6">
                  <c:v>0.39974538510502866</c:v>
                </c:pt>
                <c:pt idx="7">
                  <c:v>0.49284253578732107</c:v>
                </c:pt>
                <c:pt idx="8">
                  <c:v>0.22561665535188957</c:v>
                </c:pt>
                <c:pt idx="9">
                  <c:v>0.18535453943008615</c:v>
                </c:pt>
                <c:pt idx="10">
                  <c:v>0.37035150280183393</c:v>
                </c:pt>
                <c:pt idx="11">
                  <c:v>0.17841409691629956</c:v>
                </c:pt>
                <c:pt idx="12">
                  <c:v>0.2327485380116959</c:v>
                </c:pt>
                <c:pt idx="13">
                  <c:v>7.9313496496394839E-2</c:v>
                </c:pt>
                <c:pt idx="14">
                  <c:v>0.28827818283791362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09-A54A-AF21-1F8741FF6EB4}"/>
            </c:ext>
          </c:extLst>
        </c:ser>
        <c:ser>
          <c:idx val="3"/>
          <c:order val="3"/>
          <c:tx>
            <c:strRef>
              <c:f>Robertsfors!$E$61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Robertsfors!$A$62:$A$77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O offentlig förvaltning och försvar</c:v>
                </c:pt>
                <c:pt idx="3">
                  <c:v>R+S+T+U kulturella och personliga tjänster m.m.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M+N företagstjänster</c:v>
                </c:pt>
                <c:pt idx="7">
                  <c:v>K finans- och försäkringsverksamhet</c:v>
                </c:pt>
                <c:pt idx="8">
                  <c:v>A jordbruk, skogsbruk och fiske</c:v>
                </c:pt>
                <c:pt idx="9">
                  <c:v>B+C tillverkning och utvinning</c:v>
                </c:pt>
                <c:pt idx="10">
                  <c:v>L fastighetsverksamhet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Robertsfors!$E$62:$E$77</c:f>
              <c:numCache>
                <c:formatCode>0%</c:formatCode>
                <c:ptCount val="15"/>
                <c:pt idx="0">
                  <c:v>0.30424306535025858</c:v>
                </c:pt>
                <c:pt idx="1">
                  <c:v>0.23433777154870358</c:v>
                </c:pt>
                <c:pt idx="2">
                  <c:v>0.40802987861811391</c:v>
                </c:pt>
                <c:pt idx="3">
                  <c:v>0.42722007722007721</c:v>
                </c:pt>
                <c:pt idx="4">
                  <c:v>0.44987080103359173</c:v>
                </c:pt>
                <c:pt idx="5">
                  <c:v>0.54290622315920978</c:v>
                </c:pt>
                <c:pt idx="6">
                  <c:v>0.60025461489497134</c:v>
                </c:pt>
                <c:pt idx="7">
                  <c:v>0.50715746421267893</c:v>
                </c:pt>
                <c:pt idx="8">
                  <c:v>0.77438334464811043</c:v>
                </c:pt>
                <c:pt idx="9">
                  <c:v>0.81464546056991383</c:v>
                </c:pt>
                <c:pt idx="10">
                  <c:v>0.62964849719816607</c:v>
                </c:pt>
                <c:pt idx="11">
                  <c:v>0.82158590308370039</c:v>
                </c:pt>
                <c:pt idx="12">
                  <c:v>0.76725146198830407</c:v>
                </c:pt>
                <c:pt idx="13">
                  <c:v>0.92068650350360515</c:v>
                </c:pt>
                <c:pt idx="14">
                  <c:v>0.71172181716208638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09-A54A-AF21-1F8741FF6E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489608"/>
        <c:axId val="947489936"/>
      </c:barChart>
      <c:catAx>
        <c:axId val="947489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7489936"/>
        <c:crosses val="autoZero"/>
        <c:auto val="1"/>
        <c:lblAlgn val="ctr"/>
        <c:lblOffset val="100"/>
        <c:noMultiLvlLbl val="0"/>
      </c:catAx>
      <c:valAx>
        <c:axId val="94748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748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11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9296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7388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204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6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2555344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2897655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721403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144963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904862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857335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117456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68619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236637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9296597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9C8174D-EBC5-D949-9618-1972641C2399}"/>
              </a:ext>
            </a:extLst>
          </p:cNvPr>
          <p:cNvSpPr txBox="1">
            <a:spLocks/>
          </p:cNvSpPr>
          <p:nvPr/>
        </p:nvSpPr>
        <p:spPr>
          <a:xfrm>
            <a:off x="726678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Robertsfors</a:t>
            </a:r>
          </a:p>
        </p:txBody>
      </p:sp>
    </p:spTree>
    <p:extLst>
      <p:ext uri="{BB962C8B-B14F-4D97-AF65-F5344CB8AC3E}">
        <p14:creationId xmlns:p14="http://schemas.microsoft.com/office/powerpoint/2010/main" val="34305853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749"/>
            <a:ext cx="7886699" cy="525096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Robertsfors samt</a:t>
            </a:r>
            <a:br>
              <a:rPr lang="sv-SE" sz="2000" dirty="0"/>
            </a:br>
            <a:r>
              <a:rPr lang="sv-SE" sz="2000" dirty="0"/>
              <a:t>Robertsfors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595311" y="4451003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finns i Robertsfors inom yrkesområdet service-, omsorg- och försäljningsyrken.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6076" y="4347128"/>
            <a:ext cx="422433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andel av de förvärvsarbetande i Robertsfors relativt länet finns framförallt inom lantbruk, skogsbruk, trädgård och fiske.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9F69B17-20EA-E14E-BAD7-77002FD23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2845"/>
            <a:ext cx="4819650" cy="380047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C16A0BAE-ED27-0143-85CD-81E40E4C8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6076" y="1186939"/>
            <a:ext cx="4224339" cy="28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38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Robertsfors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7594652"/>
              </p:ext>
            </p:extLst>
          </p:nvPr>
        </p:nvGraphicFramePr>
        <p:xfrm>
          <a:off x="628651" y="1079947"/>
          <a:ext cx="5132788" cy="289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Robertsfors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Undersköterskor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147 (5667)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10 % (11 %)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90 % (89 %)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 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107 (5573)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17 % (20 %)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83 % (80 %)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Barnskötare och elevassistenter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105 (2973)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15 % (16 %)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85 % (84 %)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Skötare, vårdare och personliga assistenter m.fl.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100 (6139)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21 % (30 %)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79 % (70 %)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Vårdbiträden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97 (3258)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26 % (25 %)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74 % (75 %)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domineras samtliga av kvinnor. Andelen kvinnor i grupperna är för alla utom en högre än andelen kvinnor i grupperna för riket.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1324350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3075284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2942"/>
            <a:ext cx="7886699" cy="559904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Robertsfors 2017 och antal pensionsavgångar bland dessa fram till 2037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FABF421-DBFB-EC4E-A85A-C53A919E3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066" y="1115598"/>
            <a:ext cx="6023113" cy="362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13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607646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Robertsfors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Robertsfors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Robertsfors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1344881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lantbruks- och trädgårdsyrken </a:t>
            </a:r>
            <a:r>
              <a:rPr lang="sv-SE" sz="1350"/>
              <a:t>där 75 </a:t>
            </a:r>
            <a:r>
              <a:rPr lang="sv-SE" sz="1350" dirty="0"/>
              <a:t>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74 %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835DE7B-BC86-8942-A246-1C9D3798F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931" y="1697615"/>
            <a:ext cx="4238069" cy="27051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BBBB562-9063-7741-96FD-4BE56EB98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94" y="1445392"/>
            <a:ext cx="4695825" cy="261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81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3854916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Robertsfors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219 inpendlande män respektive 178 inpendlande kvinnor till Robertsfors.</a:t>
            </a:r>
          </a:p>
          <a:p>
            <a:endParaRPr lang="sv-SE" sz="1100" dirty="0"/>
          </a:p>
          <a:p>
            <a:r>
              <a:rPr lang="sv-SE" sz="1100" dirty="0"/>
              <a:t>Samma år var det 802 män och 524 kvinnor som pendlade ut från Robertsfors.</a:t>
            </a:r>
          </a:p>
          <a:p>
            <a:endParaRPr lang="sv-SE" sz="1100" dirty="0"/>
          </a:p>
          <a:p>
            <a:endParaRPr lang="sv-SE" sz="9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8BA87A9-178B-2643-B504-1D710F3D4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76" y="1182757"/>
            <a:ext cx="4818911" cy="306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53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2189958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110 (58 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80 (42 %)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426 (60 %)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380 (40%)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734 (52 %)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677(48 %)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711 (60 %)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479 (40 %)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263 (48 %)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283 (52 %)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220 (33 %)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447 (67 %)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27 (59 %)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19 (41 %)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 (75 %)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19 (25 %)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743410"/>
            <a:ext cx="5255559" cy="140009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19 % av befolkningen (16-74 år) i Robertsfors har en förgymnasial utbildning vilket är en något högre andel än i Västerbottens län och riket. </a:t>
            </a:r>
          </a:p>
          <a:p>
            <a:r>
              <a:rPr lang="sv-SE" sz="1100" dirty="0"/>
              <a:t>54 % har en gymnasial utbildning vilket är högre än i länet (46%) och riket (43%).</a:t>
            </a:r>
          </a:p>
          <a:p>
            <a:r>
              <a:rPr lang="sv-SE" sz="1100" dirty="0"/>
              <a:t>25 % har en eftergymnasial utbildning. Motsvarande andelar i länet och riket är högre (36 % respektive 35 %). </a:t>
            </a:r>
          </a:p>
          <a:p>
            <a:r>
              <a:rPr lang="sv-SE" sz="1100" dirty="0"/>
              <a:t>Andelen personer med forskarutbildning är i paritet med rikssnittet.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8" y="3883131"/>
            <a:ext cx="2641636" cy="988727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Robertsfors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48291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/>
                        <a:t>Robertsfors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--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762583"/>
            <a:ext cx="2715150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131590"/>
            <a:ext cx="3411855" cy="2232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125" dirty="0"/>
          </a:p>
          <a:p>
            <a:r>
              <a:rPr lang="sv-SE" sz="1125" dirty="0"/>
              <a:t>Statistik rörande behörighet till gymnasium avser andel elever i årskurs 9 med behörighet att söka yrkesprogram.</a:t>
            </a:r>
          </a:p>
          <a:p>
            <a:endParaRPr lang="sv-SE" sz="1125" dirty="0"/>
          </a:p>
          <a:p>
            <a:r>
              <a:rPr lang="sv-SE" sz="1200" dirty="0"/>
              <a:t>I statistiken från Skolverket definieras ~100 som 1-4 elever saknar behörighet till gymnasiets yrkesprogram.</a:t>
            </a:r>
            <a:br>
              <a:rPr lang="sv-SE" sz="1200" dirty="0"/>
            </a:br>
            <a:endParaRPr lang="sv-SE" sz="1200" dirty="0"/>
          </a:p>
          <a:p>
            <a:r>
              <a:rPr lang="sv-SE" sz="1125" dirty="0"/>
              <a:t>I Skolverkets databas saknas information om andel behöriga till högskola från gymnasium i Robertsfors .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325558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4126471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4948755" y="3517102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934283800"/>
              </p:ext>
            </p:extLst>
          </p:nvPr>
        </p:nvGraphicFramePr>
        <p:xfrm>
          <a:off x="613947" y="964599"/>
          <a:ext cx="6550340" cy="2359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7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2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3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Robertsfors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193" y="3517102"/>
            <a:ext cx="3792157" cy="10294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Robertsfors visar en högre andel behöriga inom alla inriktningar på gymnasiet relativt länet och riket utom naturvetenskapligt och tekniskt program där andelen är i paritet med länet men över rikssnittet.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2186088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1979" y="985257"/>
          <a:ext cx="792332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Robertsfors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46,3 %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80,3 %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224,9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53,7 %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83,3 %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232,2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32852" y="310456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095" y="3104569"/>
            <a:ext cx="4025319" cy="19259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fontScale="92500" lnSpcReduction="2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Statistiken är uppdelad på föräldrarnas högsta utbildningsnivå.  Andelen elever med föräldrar som högst har eftergymnasial utbildning är något fler i Robertsfors än i länet och i riket men något lägre i gruppen med föräldrar med högst eftergymnasial utbildning. </a:t>
            </a:r>
          </a:p>
          <a:p>
            <a:r>
              <a:rPr lang="sv-SE" sz="1200" dirty="0"/>
              <a:t>Jämfört med länet och riket är andelen elever som uppnått kunskapskrav högre i den första gruppen men lägre i den andra gruppen. </a:t>
            </a:r>
          </a:p>
          <a:p>
            <a:r>
              <a:rPr lang="sv-SE" sz="1200" dirty="0"/>
              <a:t>Det genomsnittliga meritvärdet är högre i Robertsfors för elever med föräldrar som högst har förgymnasial eller gymnasial utbildning medan den är något lägre i gruppen elever där föräldrarna har en eftergymnasial utbildning. </a:t>
            </a:r>
          </a:p>
          <a:p>
            <a:r>
              <a:rPr lang="sv-SE" sz="1200" dirty="0"/>
              <a:t>~100 definieras i Skolverkets databas som att 1-4 elever inte är behöriga till yrkesprogrammen. </a:t>
            </a:r>
          </a:p>
          <a:p>
            <a:endParaRPr lang="sv-SE" sz="1125" dirty="0"/>
          </a:p>
          <a:p>
            <a:endParaRPr lang="sv-SE" sz="1125" dirty="0"/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2614927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Robertsfors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/>
                        <a:t>15,2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588052" y="3274328"/>
            <a:ext cx="1927297" cy="1247170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064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6336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62015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B9480011-F6F2-474C-81DF-0C2136D50298}"/>
              </a:ext>
            </a:extLst>
          </p:cNvPr>
          <p:cNvSpPr txBox="1">
            <a:spLocks/>
          </p:cNvSpPr>
          <p:nvPr/>
        </p:nvSpPr>
        <p:spPr>
          <a:xfrm>
            <a:off x="5866014" y="947728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03552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3845"/>
            <a:ext cx="8424936" cy="459000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Befolkningsprognos Robertsfors kommun, mindre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0"/>
            <a:ext cx="1838108" cy="4217619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Robertsfors kommun har minskat i genomsnitt med 0,2 % varje år. År 2017 hade de 6 784 invånare och om befolkningsutvecklingen fortsätter i samma takt som tidigare kommer de år 2037 ha 6 524 invånare, en minskning med 260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mindre kommunerna minskar i genomsnitt med 0,5 % varje år. I jämförelse minskar således Robertsfors kommuns invånare i långsammare takt än de små kommunerna i länet sammanlagda utveckling.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Robertsfors kommun på primäraxeln (den vänstra) medan Västerbottens län och de mindre kommunernas sammanlagda utveckling visas på sekundäraxeln (den högra).</a:t>
            </a: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B985F80-8779-4166-B240-FDD32B98E4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556584"/>
              </p:ext>
            </p:extLst>
          </p:nvPr>
        </p:nvGraphicFramePr>
        <p:xfrm>
          <a:off x="628650" y="925880"/>
          <a:ext cx="6150973" cy="394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984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146121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Robertsfors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6E90C8B-39B8-49B9-9E32-BE17265A80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929406"/>
              </p:ext>
            </p:extLst>
          </p:nvPr>
        </p:nvGraphicFramePr>
        <p:xfrm>
          <a:off x="628650" y="1057275"/>
          <a:ext cx="6958013" cy="381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7635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Robertsfors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2423AC6-7186-4854-B1B7-44994434A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223903"/>
              </p:ext>
            </p:extLst>
          </p:nvPr>
        </p:nvGraphicFramePr>
        <p:xfrm>
          <a:off x="757238" y="1100138"/>
          <a:ext cx="7315200" cy="376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307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000" dirty="0"/>
              <a:t>Könsfördelning per bransch i Robertsfors kommun och Västerbottens län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852FA7A-588D-4C29-8FF3-3854F1210D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556290"/>
              </p:ext>
            </p:extLst>
          </p:nvPr>
        </p:nvGraphicFramePr>
        <p:xfrm>
          <a:off x="628650" y="1085850"/>
          <a:ext cx="7443788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6751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27</TotalTime>
  <Words>1789</Words>
  <Application>Microsoft Macintosh PowerPoint</Application>
  <PresentationFormat>Bildspel på skärmen (16:9)</PresentationFormat>
  <Paragraphs>369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Robertsfors kommun, mindre kommuner och Västerbotten</vt:lpstr>
      <vt:lpstr>Arbetsmarknaden</vt:lpstr>
      <vt:lpstr>Antal förvärvsarbetande efter bransch i Robertsfors kommun </vt:lpstr>
      <vt:lpstr>Könsfördelning per bransch i Robertsfors kommun</vt:lpstr>
      <vt:lpstr>Könsfördelning per bransch i Robertsfors kommun och Västerbottens län</vt:lpstr>
      <vt:lpstr>Antal anställda per yrkesområde i Robertsfors samt Robertsfors andel av yrkesområdet i länet</vt:lpstr>
      <vt:lpstr>De största yrkesgrupperna i Robertsfors</vt:lpstr>
      <vt:lpstr>Kompetensförsörjning</vt:lpstr>
      <vt:lpstr>Antal förvärvsarbetande i Robertsfors 2017 och antal pensionsavgångar bland dessa fram till 2037</vt:lpstr>
      <vt:lpstr>5 största yrkena 2017 och pensionsavgångar i yrkena  fram till 2037 i Robertsfors</vt:lpstr>
      <vt:lpstr>Pendlingsmönster</vt:lpstr>
      <vt:lpstr>Riktad in- och utpendling i Robertsfors 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Robertsfors</dc:title>
  <dc:creator>Microsoft Office-användare</dc:creator>
  <cp:lastModifiedBy>Microsoft Office-användare</cp:lastModifiedBy>
  <cp:revision>17</cp:revision>
  <cp:lastPrinted>2016-03-23T07:52:20Z</cp:lastPrinted>
  <dcterms:created xsi:type="dcterms:W3CDTF">2019-02-25T12:43:54Z</dcterms:created>
  <dcterms:modified xsi:type="dcterms:W3CDTF">2019-02-26T10:05:29Z</dcterms:modified>
</cp:coreProperties>
</file>